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8" r:id="rId11"/>
    <p:sldId id="279" r:id="rId12"/>
    <p:sldId id="270" r:id="rId13"/>
    <p:sldId id="271" r:id="rId14"/>
    <p:sldId id="277" r:id="rId15"/>
    <p:sldId id="27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48238-B5D5-AE41-B11C-53B55F29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FA2993-7347-F46D-8B71-6115C52D2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F75BCB-5F42-527F-A7E7-B1DEDA73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D54FB0-4E86-EAA2-C981-8D4CEC3F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FB674A-37A3-57FA-70D4-9BE4635B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8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CEF33-B139-BB88-09E2-8C182AC0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C7B6D5-D570-326B-0A14-DAF39DBC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E00CAE-FDD0-6AE2-4F5D-55B66932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2E7554-17E8-D7FC-F5DC-E70B25E4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3E85D-14ED-5C64-C014-AD8ECF6B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30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B06A8F9-05CA-A261-7ECF-3B54EB4B9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047F76-1F17-C4E2-30CF-9A815D80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05FADE-B4FB-1662-6458-8B9A2DEC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4B27F1-2810-5392-F94A-52B98B83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009BAF-2FBB-45A8-E800-818F618B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33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C0940-EE30-168B-0855-6882944E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6699C0-AB3F-EADE-E755-5E1165039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8E8038-2F0F-43EB-7AF3-0A804B88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005F6-2E12-35A6-0B4B-A59D3CBD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9D93D5-7935-BEB7-5289-C2D32AF6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3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D61F9-75A9-EAF9-7FD7-9D65CB37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D7067A-6E14-F59A-5E0E-63B8A8AC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1CD38C-C2FB-9BB0-30F2-06BCD373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0DF9C1-D0B2-BA0D-4953-3CCCB149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EC6B82-BDB2-ED68-BAC0-23A07F13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19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24B143-ABD6-841C-AAAA-53C8A06E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91C36A-0FC6-6818-8A69-723A098F4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05BD44-18C9-790D-9D95-CF8DF0AE2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9F0177-A7B1-32D3-C109-85DAFE71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4DE239-13CA-3C92-E916-4C89DEE4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EFDAAF-FA69-39C7-1B91-B516FC80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1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7ECA82-D647-6E23-6B27-2E7750D2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78E8D3-4691-3B4B-EE65-10FA6509A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B4E17E-CB7E-DEEB-97DC-F4F2DFEA9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D3D929-D920-DDB6-8462-FB13331FB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D48D2B2-52C3-E514-96D6-E0D947603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FB76461-2DB7-5DCC-A4C0-DFF79706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E33E44-A6F5-E8E7-A699-F0E3BF51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44A4AEB-8521-34B0-8D44-70D0FCA2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7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D9AA46-64A9-7260-96BE-49DB9DEE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E377CBF-4B15-09B3-DB6B-0C047D93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79F411-28F6-0035-B7D3-E7467C96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3011CFD-14C1-CDBC-8813-08F4B6F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12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D526FF-8654-7F16-5A9D-9CAB245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1C7135-C7B0-0F19-9032-23E5F924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92A7DB-0AE6-6F09-90F3-689EF8BF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4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E9F82-33EA-642F-53BB-4858A729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371A2C-2ED2-D5FB-4DF9-58F2107A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464BFD-EE78-9986-0080-6584AC9F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EBFBF6-987C-3C49-35EE-D08C2D14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F3B4BB-5EB5-531E-490F-10EF36E5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33C086-0775-3FF6-8763-DF288AAA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6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4A55E-D388-D831-CA40-324901F8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D33390-68F2-88AA-499F-153EC843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F65438-67A1-4F70-4FBF-55561A64B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F68F1D-51BD-F672-B4AC-854ABE10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DFC6A9-3BEE-F0D0-AF46-4674BCBA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EB741-7D10-2028-E1BE-98C8AFC8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1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D3D7737-42B6-E4B4-1107-5219AE71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0C1825-F9F8-FD5E-CA5F-5152F50C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88D68D-E83F-030B-BD90-D9E3F79E7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2A6B95-26D7-4673-ACD5-CBDB526D618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A45EA1-0194-B0A5-AEF3-58A49DBB2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1662B8-F43D-B37C-D39C-74FC76136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1B3741-F1C5-426A-B949-A7B9D1E69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6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96D3D-488F-B593-A1BA-BB53CA72A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Uolevin tapaus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BA8D67-4373-E56E-4320-29E85D27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714"/>
            <a:ext cx="9144000" cy="1019086"/>
          </a:xfrm>
        </p:spPr>
        <p:txBody>
          <a:bodyPr/>
          <a:lstStyle/>
          <a:p>
            <a:r>
              <a:rPr lang="fi-FI" dirty="0"/>
              <a:t>Infektiolääkäri Pia Holma ja hygieniahoitaja Jaana Säynäjäaho</a:t>
            </a:r>
          </a:p>
        </p:txBody>
      </p:sp>
    </p:spTree>
    <p:extLst>
      <p:ext uri="{BB962C8B-B14F-4D97-AF65-F5344CB8AC3E}">
        <p14:creationId xmlns:p14="http://schemas.microsoft.com/office/powerpoint/2010/main" val="33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D9DEF6-29CD-8E96-BAD7-4192E523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3BDD191-1103-A294-EB01-D9234D9C6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312" y="951916"/>
            <a:ext cx="8827270" cy="4954167"/>
          </a:xfrm>
        </p:spPr>
      </p:pic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56A98A64-AC84-4DB2-DEEE-698F7954A434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4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F349D44-F48E-717C-9F1D-B76D98170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142" t="20856" r="18221" b="10050"/>
          <a:stretch/>
        </p:blipFill>
        <p:spPr>
          <a:xfrm>
            <a:off x="1264775" y="589660"/>
            <a:ext cx="8375945" cy="5244198"/>
          </a:xfrm>
        </p:spPr>
      </p:pic>
      <p:sp>
        <p:nvSpPr>
          <p:cNvPr id="2" name="Tähti: 5-sakarainen 1">
            <a:extLst>
              <a:ext uri="{FF2B5EF4-FFF2-40B4-BE49-F238E27FC236}">
                <a16:creationId xmlns:a16="http://schemas.microsoft.com/office/drawing/2014/main" id="{78FEA29D-AAD1-EA0C-29CE-3CF0B9631813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74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D7948FB-88C9-7B6D-3A07-1E76F030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Tutkimustuloksia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849462-1527-EF2A-5DC5-21F5AB19A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15182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Yölliset veriviljelyt hälyttävät iltapäivällä</a:t>
            </a:r>
          </a:p>
          <a:p>
            <a:r>
              <a:rPr lang="fi-FI" dirty="0" err="1"/>
              <a:t>Vankomysiini</a:t>
            </a:r>
            <a:r>
              <a:rPr lang="fi-FI" dirty="0"/>
              <a:t> lopetetaan infektiolääkärin konsultaation perusteella</a:t>
            </a:r>
          </a:p>
          <a:p>
            <a:r>
              <a:rPr lang="fi-FI" dirty="0"/>
              <a:t>Veriviljelyitä määrätään päivittäin otettavaksi</a:t>
            </a:r>
          </a:p>
          <a:p>
            <a:r>
              <a:rPr lang="fi-FI" dirty="0"/>
              <a:t>Keuhkokuva ja sydämen ultraäänitutkimus siisti</a:t>
            </a:r>
          </a:p>
          <a:p>
            <a:r>
              <a:rPr lang="fi-FI" dirty="0"/>
              <a:t>Potilas nopeasti kuumeettomaksi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D87BBE9-AAD1-F0CE-CFC7-5834A2523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6162" y="1895186"/>
            <a:ext cx="2733675" cy="38100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47233DD-0E3F-6E05-24D1-318362A8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08" y="2297436"/>
            <a:ext cx="1485900" cy="1905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9AE660A-844D-5527-076F-D2D9F9BF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733" y="2711484"/>
            <a:ext cx="4133850" cy="17145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18499C9-32E7-7861-A033-470199FF9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733" y="3059147"/>
            <a:ext cx="2609850" cy="18097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9A101F3-07B1-B228-F409-8A8637455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846" y="3374991"/>
            <a:ext cx="3124200" cy="48577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23EA734-1187-2A41-5FCF-F5B92728D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733" y="4073163"/>
            <a:ext cx="2228850" cy="19050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D32E3E9-DFF4-E9CF-9B73-2F154EDE8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3879" y="4352823"/>
            <a:ext cx="1085850" cy="20002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85FD820C-8CE6-84CA-32FC-321722187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8583" y="5214614"/>
            <a:ext cx="5010150" cy="1247775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08C8C3F5-90B0-418F-2015-DCF02C40DA7A}"/>
              </a:ext>
            </a:extLst>
          </p:cNvPr>
          <p:cNvSpPr txBox="1"/>
          <p:nvPr/>
        </p:nvSpPr>
        <p:spPr>
          <a:xfrm>
            <a:off x="7028583" y="4727372"/>
            <a:ext cx="487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Seuraavana päivänä saadaan herkkyyksiä, mm.</a:t>
            </a:r>
          </a:p>
        </p:txBody>
      </p:sp>
    </p:spTree>
    <p:extLst>
      <p:ext uri="{BB962C8B-B14F-4D97-AF65-F5344CB8AC3E}">
        <p14:creationId xmlns:p14="http://schemas.microsoft.com/office/powerpoint/2010/main" val="38871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DC39A3-00EF-A85E-AF95-87F3FC5B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3280" cy="6770613"/>
          </a:xfrm>
        </p:spPr>
        <p:txBody>
          <a:bodyPr>
            <a:noAutofit/>
          </a:bodyPr>
          <a:lstStyle/>
          <a:p>
            <a:r>
              <a:rPr lang="fi-FI" sz="3200" dirty="0"/>
              <a:t>5. hoitopäivänä potilaalla nousee uudelleen kuume Lääkäri määrännyt keuhkokuvan, jossa keuhkokuumeeseen sopiva löydös molemmin puolin keuhkoissa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0F471CA-3ED3-44BE-C338-53B422CA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61" y="562131"/>
            <a:ext cx="6499939" cy="57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CF542-F608-9079-117B-71F74492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491DD33-082A-F5B7-A75C-DF9B61853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384" y="1825625"/>
            <a:ext cx="7829232" cy="4351338"/>
          </a:xfrm>
        </p:spPr>
      </p:pic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4CFA0421-8A67-D59D-8039-0DD829078245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9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250A0D-7AF9-A637-09B3-9B82B1B6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7.Hoitopäivänä potilas on kuumeeton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17D49A-A0CA-4C0E-D154-371A3BF1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3. hoitopäivänä ennen antibioottihoitoa otetuissa veriviljelyissä kasvoi oletetusti </a:t>
            </a:r>
            <a:r>
              <a:rPr lang="fi-FI" dirty="0" err="1"/>
              <a:t>s.aureus</a:t>
            </a:r>
            <a:r>
              <a:rPr lang="fi-FI" dirty="0"/>
              <a:t>, sen jälkeen ei ole tullut hälytyksiä</a:t>
            </a:r>
          </a:p>
          <a:p>
            <a:r>
              <a:rPr lang="fi-FI" dirty="0"/>
              <a:t>Potilas kuumeeton, vointi kohentunut, vaimoa ikävä</a:t>
            </a:r>
          </a:p>
          <a:p>
            <a:r>
              <a:rPr lang="fi-FI" dirty="0"/>
              <a:t>Potilas ei pääse kotisairaalaan </a:t>
            </a:r>
            <a:r>
              <a:rPr lang="fi-FI" dirty="0" err="1"/>
              <a:t>kefuroksiimilla</a:t>
            </a:r>
            <a:r>
              <a:rPr lang="fi-FI" dirty="0"/>
              <a:t> (asuu korvessa)</a:t>
            </a:r>
          </a:p>
          <a:p>
            <a:r>
              <a:rPr lang="fi-FI" dirty="0"/>
              <a:t>Sen sijaan </a:t>
            </a:r>
            <a:r>
              <a:rPr lang="fi-FI" dirty="0" err="1"/>
              <a:t>kloksasilliinipumppu</a:t>
            </a:r>
            <a:r>
              <a:rPr lang="fi-FI" dirty="0"/>
              <a:t> onnistuisi</a:t>
            </a:r>
          </a:p>
          <a:p>
            <a:r>
              <a:rPr lang="fi-FI" dirty="0"/>
              <a:t>Potilas sai infektiolääkärin ohjeistuksen mukaisesti </a:t>
            </a:r>
            <a:r>
              <a:rPr lang="fi-FI" dirty="0" err="1"/>
              <a:t>amoksisilliini</a:t>
            </a:r>
            <a:r>
              <a:rPr lang="fi-FI" dirty="0"/>
              <a:t> 250 mg (</a:t>
            </a:r>
            <a:r>
              <a:rPr lang="fi-FI" dirty="0" err="1"/>
              <a:t>amoksisilliinialtistus</a:t>
            </a:r>
            <a:r>
              <a:rPr lang="fi-FI" dirty="0"/>
              <a:t> penisilliiniallergisille). Ei tullut seurannassa oireita.</a:t>
            </a:r>
          </a:p>
          <a:p>
            <a:r>
              <a:rPr lang="fi-FI" dirty="0"/>
              <a:t>Kotiutui </a:t>
            </a:r>
            <a:r>
              <a:rPr lang="fi-FI" dirty="0" err="1"/>
              <a:t>kloksasilliinipumpun</a:t>
            </a:r>
            <a:r>
              <a:rPr lang="fi-FI" dirty="0"/>
              <a:t> kanssa, </a:t>
            </a:r>
            <a:r>
              <a:rPr lang="fi-FI" dirty="0" err="1"/>
              <a:t>midline</a:t>
            </a:r>
            <a:r>
              <a:rPr lang="fi-FI" dirty="0"/>
              <a:t> laitettiin </a:t>
            </a:r>
          </a:p>
        </p:txBody>
      </p:sp>
    </p:spTree>
    <p:extLst>
      <p:ext uri="{BB962C8B-B14F-4D97-AF65-F5344CB8AC3E}">
        <p14:creationId xmlns:p14="http://schemas.microsoft.com/office/powerpoint/2010/main" val="177339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6A30EE-C6C5-C48B-C5D7-F2902CE7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/>
              <a:t>Perusterve mies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A5E10D-ADEE-EC5E-144F-A302E4DE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fi-FI" sz="1900" dirty="0"/>
              <a:t>65-vuotias mies, ”perusterve”</a:t>
            </a:r>
          </a:p>
          <a:p>
            <a:r>
              <a:rPr lang="fi-FI" sz="1900" dirty="0"/>
              <a:t>Vaimo mittaillut hänestä verenpaineita, jonkin verran koholla</a:t>
            </a:r>
          </a:p>
          <a:p>
            <a:r>
              <a:rPr lang="fi-FI" sz="1900" dirty="0"/>
              <a:t>2 vuotta eläkkeellä kirvesmiehen töistä</a:t>
            </a:r>
          </a:p>
          <a:p>
            <a:r>
              <a:rPr lang="fi-FI" sz="1900" dirty="0"/>
              <a:t>Erikseen kysyttäessä muutamia kuukausia raskaimmissa töissä kuten lumitöissä ja puuhommissa puristavaa tunnetta rinnalla, helpottaa rasituksen loputtua. Vaimo ei tietoinen.</a:t>
            </a:r>
          </a:p>
          <a:p>
            <a:r>
              <a:rPr lang="fi-FI" sz="1900" dirty="0"/>
              <a:t>Nyt ruokapöydässä alkanut kova, puristava, vasempaan käteen säteilevä rintakipu, vaimo hälyttänyt ensihoidon</a:t>
            </a:r>
          </a:p>
        </p:txBody>
      </p:sp>
      <p:pic>
        <p:nvPicPr>
          <p:cNvPr id="5" name="Kuva 4" descr="Kuva, joka sisältää kohteen taide&#10;&#10;Kuvaus luotu automaattisesti, matala luotettavuus">
            <a:extLst>
              <a:ext uri="{FF2B5EF4-FFF2-40B4-BE49-F238E27FC236}">
                <a16:creationId xmlns:a16="http://schemas.microsoft.com/office/drawing/2014/main" id="{FB060975-8A20-AE87-9E26-A1B71AC4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6913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38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477B75-3303-8756-F47B-1ABF75A9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fi-FI" sz="4000"/>
              <a:t>Päivystyspoliklinikalla klo 10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A08FB7-C68C-833E-CB0D-C2DFEBA2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405894"/>
            <a:ext cx="5933639" cy="3950086"/>
          </a:xfrm>
        </p:spPr>
        <p:txBody>
          <a:bodyPr anchor="t">
            <a:normAutofit/>
          </a:bodyPr>
          <a:lstStyle/>
          <a:p>
            <a:r>
              <a:rPr lang="fi-FI" sz="2400" dirty="0"/>
              <a:t>Ensivasteen toimesta oli saanut ASA 250 mg pureskellen, </a:t>
            </a:r>
            <a:r>
              <a:rPr lang="fi-FI" sz="2400" dirty="0" err="1"/>
              <a:t>Dinit</a:t>
            </a:r>
            <a:r>
              <a:rPr lang="fi-FI" sz="2400" dirty="0"/>
              <a:t>-suihketta ja matalapaineisuuden vuoksi aloitettu suonensisäinen nesteytys, kipua lääkitty i.v. </a:t>
            </a:r>
            <a:r>
              <a:rPr lang="fi-FI" sz="2400" dirty="0" err="1"/>
              <a:t>Oxanestilla</a:t>
            </a:r>
            <a:endParaRPr lang="fi-FI" sz="2400" dirty="0"/>
          </a:p>
          <a:p>
            <a:r>
              <a:rPr lang="fi-FI" sz="2400" dirty="0"/>
              <a:t>Toinen suoniyhteys avataan vasempaan kyynärtaipeeseen, aloitettu noradrenaliini</a:t>
            </a:r>
          </a:p>
          <a:p>
            <a:r>
              <a:rPr lang="fi-FI" sz="2400" dirty="0"/>
              <a:t>Sydänfilmissä todetaan syvät ST-laskut V2-V4 sopien etuseinän sydäninfarktiin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E1BDD2-CA65-27D2-BAA9-60ED2036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829171"/>
            <a:ext cx="4170530" cy="32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1D764-DD61-618A-41C0-EECF49E3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7927108" cy="862060"/>
          </a:xfrm>
        </p:spPr>
        <p:txBody>
          <a:bodyPr>
            <a:normAutofit/>
          </a:bodyPr>
          <a:lstStyle/>
          <a:p>
            <a:r>
              <a:rPr lang="fi-FI" dirty="0" err="1"/>
              <a:t>Angiosalissa</a:t>
            </a:r>
            <a:r>
              <a:rPr lang="fi-FI" dirty="0"/>
              <a:t> ja </a:t>
            </a:r>
            <a:r>
              <a:rPr lang="fi-FI" dirty="0" err="1"/>
              <a:t>STEVA:ssa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78CAFC-B594-ADB8-88A5-A5D4874E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2285218"/>
            <a:ext cx="5962784" cy="3553581"/>
          </a:xfrm>
        </p:spPr>
        <p:txBody>
          <a:bodyPr>
            <a:noAutofit/>
          </a:bodyPr>
          <a:lstStyle/>
          <a:p>
            <a:r>
              <a:rPr lang="fi-FI" sz="2400" dirty="0"/>
              <a:t>Potilas sai akuutin koronaarisyndrooman lääkkeet ja siirtyi sen jälkeen </a:t>
            </a:r>
            <a:r>
              <a:rPr lang="fi-FI" sz="2400" dirty="0" err="1"/>
              <a:t>angiosaliin</a:t>
            </a:r>
            <a:endParaRPr lang="fi-FI" sz="2400" dirty="0"/>
          </a:p>
          <a:p>
            <a:r>
              <a:rPr lang="fi-FI" sz="2400" dirty="0"/>
              <a:t>Todettiin </a:t>
            </a:r>
            <a:r>
              <a:rPr lang="fi-FI" sz="2400" dirty="0" err="1"/>
              <a:t>LAD:n</a:t>
            </a:r>
            <a:r>
              <a:rPr lang="fi-FI" sz="2400" dirty="0"/>
              <a:t> (etulaskeva sepelvaltimo) tukos, johon pallolaajennus ja stentti</a:t>
            </a:r>
          </a:p>
          <a:p>
            <a:endParaRPr lang="fi-FI" sz="2400" dirty="0"/>
          </a:p>
          <a:p>
            <a:r>
              <a:rPr lang="fi-FI" sz="2400" dirty="0"/>
              <a:t>Siirtyi </a:t>
            </a:r>
            <a:r>
              <a:rPr lang="fi-FI" sz="2400" dirty="0" err="1"/>
              <a:t>Stevaan</a:t>
            </a:r>
            <a:r>
              <a:rPr lang="fi-FI" sz="2400" dirty="0"/>
              <a:t> jatkohoitoon, jossa pumppausvajauksen vuoksi aloitettiin </a:t>
            </a:r>
            <a:r>
              <a:rPr lang="fi-FI" sz="2400" dirty="0" err="1"/>
              <a:t>Simdax</a:t>
            </a:r>
            <a:r>
              <a:rPr lang="fi-FI" sz="2400" dirty="0"/>
              <a:t>-infuusio</a:t>
            </a:r>
          </a:p>
          <a:p>
            <a:r>
              <a:rPr lang="fi-FI" sz="2400" dirty="0"/>
              <a:t>Pääsi osastolla seuraavana päivänä klo 16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550018-C963-1179-58E8-EBD74B6D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575" y="2118876"/>
            <a:ext cx="4747547" cy="38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1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6A2584-2912-390E-DEB7-DE9A3DDE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r>
              <a:rPr lang="fi-FI" dirty="0"/>
              <a:t>Eskon kliininen tilannekuva, hoitovälinekartta</a:t>
            </a: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D89E3696-F14A-33C9-7E1F-F481B930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716" t="16644" r="56686" b="7721"/>
          <a:stretch/>
        </p:blipFill>
        <p:spPr>
          <a:xfrm>
            <a:off x="838200" y="1071418"/>
            <a:ext cx="5382620" cy="5200928"/>
          </a:xfrm>
        </p:spPr>
      </p:pic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215D8D8C-8B11-EA08-037D-A6F794172037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33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AE66-03A6-465B-8332-E5F63A77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2060"/>
                </a:solidFill>
              </a:rPr>
              <a:t>3.hoitopäivä: sydänosastolla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63D612-18C5-CEE0-D762-29482093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fi-FI" sz="2400" dirty="0"/>
              <a:t>Yöllä nousee korkea kuume 38.7</a:t>
            </a:r>
          </a:p>
          <a:p>
            <a:r>
              <a:rPr lang="fi-FI" sz="2400" dirty="0"/>
              <a:t>Veriviljelyt ja </a:t>
            </a:r>
            <a:r>
              <a:rPr lang="fi-FI" sz="2400" dirty="0" err="1"/>
              <a:t>InRSCoV</a:t>
            </a:r>
            <a:r>
              <a:rPr lang="fi-FI" sz="2400" dirty="0"/>
              <a:t> otettu</a:t>
            </a:r>
          </a:p>
          <a:p>
            <a:r>
              <a:rPr lang="fi-FI" sz="2400" dirty="0"/>
              <a:t>Soitettu päivystävälle lääkärille, kuumeilu laajaan sydäninfarktiin viittaavaa?</a:t>
            </a:r>
          </a:p>
          <a:p>
            <a:r>
              <a:rPr lang="fi-FI" sz="2400" dirty="0" err="1"/>
              <a:t>Hemodynamiikka</a:t>
            </a:r>
            <a:r>
              <a:rPr lang="fi-FI" sz="2400" dirty="0"/>
              <a:t> stabiili, ei vielä antibioottia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CB3E4B9-0A47-7C1C-9575-78C8BB7D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5" r="2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F2C6C7C5-72A2-6AED-EACB-1CB25A77BD0A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39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E1269C-5478-21B4-98CF-E1B9A261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810578" cy="2825496"/>
          </a:xfrm>
        </p:spPr>
        <p:txBody>
          <a:bodyPr>
            <a:normAutofit/>
          </a:bodyPr>
          <a:lstStyle/>
          <a:p>
            <a:r>
              <a:rPr lang="fi-FI" sz="2400" dirty="0"/>
              <a:t>Uusien veriviljelyiden jälkeen aloitettiin </a:t>
            </a:r>
            <a:r>
              <a:rPr lang="fi-FI" sz="2400" dirty="0" err="1"/>
              <a:t>Kefuroksiimi</a:t>
            </a:r>
            <a:r>
              <a:rPr lang="fi-FI" sz="2400" dirty="0"/>
              <a:t> 1,5 g x 3 iv ja </a:t>
            </a:r>
            <a:r>
              <a:rPr lang="fi-FI" sz="2400" dirty="0" err="1"/>
              <a:t>Vankomysiini</a:t>
            </a:r>
            <a:r>
              <a:rPr lang="fi-FI" sz="2400" dirty="0"/>
              <a:t> 1 g x 2 iv</a:t>
            </a:r>
          </a:p>
          <a:p>
            <a:r>
              <a:rPr lang="fi-FI" sz="2400" dirty="0" err="1"/>
              <a:t>InRsCoV</a:t>
            </a:r>
            <a:r>
              <a:rPr lang="fi-FI" sz="2400" dirty="0"/>
              <a:t> negatiivinen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24D108-0A42-FE7B-C29F-1CD8DCCC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01" r="-2" b="-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7B666BC4-A939-E7E7-07E4-ACD56C8B930C}"/>
              </a:ext>
            </a:extLst>
          </p:cNvPr>
          <p:cNvSpPr/>
          <p:nvPr/>
        </p:nvSpPr>
        <p:spPr>
          <a:xfrm>
            <a:off x="59821" y="54608"/>
            <a:ext cx="683664" cy="649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1EE47-848A-CE7E-57DB-7A2506ED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75670"/>
            <a:ext cx="10515600" cy="1325563"/>
          </a:xfrm>
        </p:spPr>
        <p:txBody>
          <a:bodyPr/>
          <a:lstStyle/>
          <a:p>
            <a:r>
              <a:rPr lang="fi-FI" dirty="0"/>
              <a:t>Mitä teet potilaan penisilliiniallergian vuoksi?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FA5776-ADD6-BAD5-B5AE-1A95F8C3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007" y="309703"/>
            <a:ext cx="9041985" cy="4733920"/>
          </a:xfrm>
        </p:spPr>
      </p:pic>
    </p:spTree>
    <p:extLst>
      <p:ext uri="{BB962C8B-B14F-4D97-AF65-F5344CB8AC3E}">
        <p14:creationId xmlns:p14="http://schemas.microsoft.com/office/powerpoint/2010/main" val="189749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51418B3-41F9-11EC-440A-A7F03C45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00" y="365126"/>
            <a:ext cx="10423900" cy="752842"/>
          </a:xfrm>
        </p:spPr>
        <p:txBody>
          <a:bodyPr anchor="b">
            <a:normAutofit/>
          </a:bodyPr>
          <a:lstStyle/>
          <a:p>
            <a:r>
              <a:rPr lang="fi-FI" sz="3700" dirty="0"/>
              <a:t>Penisilliiniallergiassa voidaan käyttää </a:t>
            </a:r>
            <a:r>
              <a:rPr lang="fi-FI" sz="3700" dirty="0" err="1"/>
              <a:t>kefuroksiimia</a:t>
            </a:r>
            <a:endParaRPr lang="fi-FI" sz="3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A29974-C692-AAEE-FF6A-6329520E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1" y="1936347"/>
            <a:ext cx="5249334" cy="391075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B65230-93C4-4BD5-E657-83EA97776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1823699"/>
            <a:ext cx="6133214" cy="4353263"/>
          </a:xfrm>
        </p:spPr>
        <p:txBody>
          <a:bodyPr anchor="t">
            <a:normAutofit/>
          </a:bodyPr>
          <a:lstStyle/>
          <a:p>
            <a:r>
              <a:rPr lang="fi-FI" sz="2400" dirty="0"/>
              <a:t>Paitsi jos </a:t>
            </a:r>
            <a:r>
              <a:rPr lang="fi-FI" sz="2400" dirty="0" err="1"/>
              <a:t>penisilliinista</a:t>
            </a:r>
            <a:r>
              <a:rPr lang="fi-FI" sz="2400" dirty="0"/>
              <a:t> on tullut anafylaksia</a:t>
            </a:r>
          </a:p>
          <a:p>
            <a:r>
              <a:rPr lang="fi-FI" sz="2400" dirty="0"/>
              <a:t>Ihottuma lapsuudessa ei ole este myöskään penisilliinin käytölle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 err="1"/>
              <a:t>IgE</a:t>
            </a:r>
            <a:r>
              <a:rPr lang="fi-FI" sz="2400" dirty="0"/>
              <a:t>-välitteisistä (urtikaria) penisilliiniallergioista häviää 80 % kymmenessä vuodessa</a:t>
            </a:r>
          </a:p>
          <a:p>
            <a:endParaRPr lang="fi-FI" sz="2400" dirty="0"/>
          </a:p>
          <a:p>
            <a:r>
              <a:rPr lang="fi-FI" sz="2400" dirty="0"/>
              <a:t>Huomioitavaa, ettei antibiooteista tullut ripuli tai muu vatsaoire ole allerginen oire, ei myöskään päänsärky </a:t>
            </a:r>
            <a:r>
              <a:rPr lang="fi-FI" sz="2400" dirty="0">
                <a:sym typeface="Wingdings" panose="05000000000000000000" pitchFamily="2" charset="2"/>
              </a:rPr>
              <a:t> näitä ei tule kirjata riskitietoihin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4340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i:0#.w|oysnet\saynajja</DisplayName>
        <AccountId>9384</AccountId>
        <AccountType/>
      </UserInfo>
      <UserInfo>
        <DisplayName>i:0#.w|oysnet\holmapi</DisplayName>
        <AccountId>1694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2025-02-11T22:00:00+00:00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MUAVRSSTWASF-92438712-464</_dlc_DocId>
    <_dlc_DocIdUrl xmlns="d3e50268-7799-48af-83c3-9a9b063078bc">
      <Url>https://internet.oysnet.ppshp.fi/dokumentit/_layouts/15/DocIdRedir.aspx?ID=MUAVRSSTWASF-92438712-464</Url>
      <Description>MUAVRSSTWASF-92438712-464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AA054241-D196-4C9C-8754-086023456BA8}"/>
</file>

<file path=customXml/itemProps2.xml><?xml version="1.0" encoding="utf-8"?>
<ds:datastoreItem xmlns:ds="http://schemas.openxmlformats.org/officeDocument/2006/customXml" ds:itemID="{D9A70219-B855-49FF-9FB6-D4E5F6325A0F}"/>
</file>

<file path=customXml/itemProps3.xml><?xml version="1.0" encoding="utf-8"?>
<ds:datastoreItem xmlns:ds="http://schemas.openxmlformats.org/officeDocument/2006/customXml" ds:itemID="{B1CF85EC-2CCC-484A-996E-0B2E3D474F58}"/>
</file>

<file path=customXml/itemProps4.xml><?xml version="1.0" encoding="utf-8"?>
<ds:datastoreItem xmlns:ds="http://schemas.openxmlformats.org/officeDocument/2006/customXml" ds:itemID="{C784B052-7C26-4ED5-88FF-7923CA73A681}"/>
</file>

<file path=customXml/itemProps5.xml><?xml version="1.0" encoding="utf-8"?>
<ds:datastoreItem xmlns:ds="http://schemas.openxmlformats.org/officeDocument/2006/customXml" ds:itemID="{95D0F3DC-72ED-4D79-A17F-4F204653462A}"/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380</Words>
  <Application>Microsoft Office PowerPoint</Application>
  <PresentationFormat>Laajakuva</PresentationFormat>
  <Paragraphs>48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Office-teema</vt:lpstr>
      <vt:lpstr>Uolevin tapaus</vt:lpstr>
      <vt:lpstr>Perusterve mies</vt:lpstr>
      <vt:lpstr>Päivystyspoliklinikalla klo 10 </vt:lpstr>
      <vt:lpstr>Angiosalissa ja STEVA:ssa</vt:lpstr>
      <vt:lpstr>Eskon kliininen tilannekuva, hoitovälinekartta</vt:lpstr>
      <vt:lpstr>3.hoitopäivä: sydänosastolla</vt:lpstr>
      <vt:lpstr>PowerPoint-esitys</vt:lpstr>
      <vt:lpstr>Mitä teet potilaan penisilliiniallergian vuoksi?</vt:lpstr>
      <vt:lpstr>Penisilliiniallergiassa voidaan käyttää kefuroksiimia</vt:lpstr>
      <vt:lpstr>PowerPoint-esitys</vt:lpstr>
      <vt:lpstr>PowerPoint-esitys</vt:lpstr>
      <vt:lpstr>Tutkimustuloksia</vt:lpstr>
      <vt:lpstr>5. hoitopäivänä potilaalla nousee uudelleen kuume Lääkäri määrännyt keuhkokuvan, jossa keuhkokuumeeseen sopiva löydös molemmin puolin keuhkoissa </vt:lpstr>
      <vt:lpstr>PowerPoint-esitys</vt:lpstr>
      <vt:lpstr>7.Hoitopäivänä potilas on kuumeeton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Potilastapaus ilman kahoot-kysymyksiä 12.2.2025</dc:title>
  <dc:creator>Holma Pia</dc:creator>
  <cp:keywords/>
  <cp:lastModifiedBy>Holappa Jatta</cp:lastModifiedBy>
  <cp:revision>20</cp:revision>
  <dcterms:created xsi:type="dcterms:W3CDTF">2025-02-06T07:09:31Z</dcterms:created>
  <dcterms:modified xsi:type="dcterms:W3CDTF">2025-02-13T11:10:52Z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443567f4-db00-4e12-9931-a384f3b32b80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273800</vt:r8>
  </property>
  <property fmtid="{D5CDD505-2E9C-101B-9397-08002B2CF9AE}" pid="17" name="SharedWithUsers">
    <vt:lpwstr/>
  </property>
</Properties>
</file>